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150931" y="160338"/>
            <a:ext cx="7358114" cy="757062"/>
          </a:xfrm>
          <a:prstGeom prst="homePlate">
            <a:avLst/>
          </a:prstGeom>
          <a:solidFill>
            <a:srgbClr val="88BF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14282" y="151658"/>
            <a:ext cx="6858048" cy="68505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Повышение финансовой грамотности и формирование финансовой культуры населения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931" y="1052736"/>
            <a:ext cx="8734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 Narrow" panose="020B0606020202030204" pitchFamily="34" charset="0"/>
              </a:rPr>
              <a:t>Повышение финансовой грамотности и формирование финансовой культуры осуществляется в рамках подпрограммы «</a:t>
            </a:r>
            <a:r>
              <a:rPr lang="ru-RU" sz="1600" dirty="0">
                <a:latin typeface="Arial Narrow" panose="020B0606020202030204" pitchFamily="34" charset="0"/>
              </a:rPr>
              <a:t>Повышение финансовой грамотности населения Тонкинского муниципального округа Нижегородской области</a:t>
            </a:r>
            <a:r>
              <a:rPr lang="ru-RU" sz="1600" dirty="0" smtClean="0">
                <a:latin typeface="Arial Narrow" panose="020B0606020202030204" pitchFamily="34" charset="0"/>
              </a:rPr>
              <a:t>», принятой в составе программы «Управление муниципальными финансами»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3533" y="1867208"/>
            <a:ext cx="489453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u="sng" dirty="0" smtClean="0">
                <a:latin typeface="Arial Narrow" panose="020B0606020202030204" pitchFamily="34" charset="0"/>
              </a:rPr>
              <a:t>ОПИСАНИЕ ПОДПРОГРАММЫ</a:t>
            </a:r>
          </a:p>
          <a:p>
            <a:r>
              <a:rPr lang="ru-RU" sz="1600" b="1" dirty="0" smtClean="0">
                <a:latin typeface="Arial Narrow" panose="020B0606020202030204" pitchFamily="34" charset="0"/>
              </a:rPr>
              <a:t>Утверждена</a:t>
            </a:r>
          </a:p>
          <a:p>
            <a:r>
              <a:rPr lang="ru-RU" sz="1600" dirty="0" smtClean="0">
                <a:latin typeface="Arial Narrow" panose="020B0606020202030204" pitchFamily="34" charset="0"/>
              </a:rPr>
              <a:t>постановлением администрации Тонкинского муниципального округа от 30.11.2022 № 463</a:t>
            </a:r>
          </a:p>
          <a:p>
            <a:r>
              <a:rPr lang="ru-RU" sz="1600" b="1" dirty="0" smtClean="0">
                <a:latin typeface="Arial Narrow" panose="020B0606020202030204" pitchFamily="34" charset="0"/>
              </a:rPr>
              <a:t>Цель программы:</a:t>
            </a:r>
          </a:p>
          <a:p>
            <a:r>
              <a:rPr lang="ru-RU" sz="1600" dirty="0" smtClean="0">
                <a:latin typeface="Arial Narrow" panose="020B0606020202030204" pitchFamily="34" charset="0"/>
              </a:rPr>
              <a:t>Содействие </a:t>
            </a:r>
            <a:r>
              <a:rPr lang="ru-RU" sz="1600" dirty="0">
                <a:latin typeface="Arial Narrow" panose="020B0606020202030204" pitchFamily="34" charset="0"/>
              </a:rPr>
              <a:t>формированию финансово грамотного поведения граждан и повышение защищенности их интересов в качестве потребителей финансовых услуг как необходимого условия повышения уровня и качества жизни населения округа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148064" y="1896513"/>
            <a:ext cx="3765681" cy="2525240"/>
          </a:xfrm>
          <a:prstGeom prst="rect">
            <a:avLst/>
          </a:prstGeom>
        </p:spPr>
        <p:txBody>
          <a:bodyPr/>
          <a:lstStyle/>
          <a:p>
            <a:pPr lvl="0" rtl="0"/>
            <a:endParaRPr lang="ru-RU" sz="1600" b="1" dirty="0" smtClean="0">
              <a:latin typeface="Arial Narrow" panose="020B0606020202030204" pitchFamily="34" charset="0"/>
            </a:endParaRPr>
          </a:p>
          <a:p>
            <a:pPr lvl="0" rtl="0"/>
            <a:r>
              <a:rPr lang="ru-RU" sz="1600" b="1" dirty="0" smtClean="0">
                <a:latin typeface="Arial Narrow" panose="020B0606020202030204" pitchFamily="34" charset="0"/>
              </a:rPr>
              <a:t>Целевая аудитория:</a:t>
            </a:r>
            <a:endParaRPr lang="ru-RU" sz="1600" b="1" dirty="0">
              <a:latin typeface="Arial Narrow" panose="020B0606020202030204" pitchFamily="34" charset="0"/>
            </a:endParaRPr>
          </a:p>
          <a:p>
            <a:pPr lvl="0" rtl="0">
              <a:buChar char="•"/>
            </a:pPr>
            <a:r>
              <a:rPr lang="ru-RU" sz="1600" dirty="0" smtClean="0">
                <a:latin typeface="Arial Narrow" panose="020B0606020202030204" pitchFamily="34" charset="0"/>
              </a:rPr>
              <a:t>обучающиеся образовательных организаций</a:t>
            </a:r>
            <a:endParaRPr lang="ru-RU" sz="1600" dirty="0">
              <a:latin typeface="Arial Narrow" panose="020B0606020202030204" pitchFamily="34" charset="0"/>
            </a:endParaRPr>
          </a:p>
          <a:p>
            <a:pPr lvl="0" rtl="0">
              <a:buChar char="•"/>
            </a:pPr>
            <a:r>
              <a:rPr lang="ru-RU" sz="1600" dirty="0" smtClean="0">
                <a:latin typeface="Arial Narrow" panose="020B0606020202030204" pitchFamily="34" charset="0"/>
              </a:rPr>
              <a:t>граждане пенсионного и </a:t>
            </a:r>
            <a:r>
              <a:rPr lang="ru-RU" sz="1600" dirty="0" err="1" smtClean="0">
                <a:latin typeface="Arial Narrow" panose="020B0606020202030204" pitchFamily="34" charset="0"/>
              </a:rPr>
              <a:t>предпенсионного</a:t>
            </a:r>
            <a:r>
              <a:rPr lang="ru-RU" sz="1600" dirty="0" smtClean="0">
                <a:latin typeface="Arial Narrow" panose="020B0606020202030204" pitchFamily="34" charset="0"/>
              </a:rPr>
              <a:t> возраста </a:t>
            </a:r>
            <a:endParaRPr lang="ru-RU" sz="1600" dirty="0">
              <a:latin typeface="Arial Narrow" panose="020B0606020202030204" pitchFamily="34" charset="0"/>
            </a:endParaRPr>
          </a:p>
          <a:p>
            <a:pPr lvl="0" rtl="0">
              <a:buChar char="•"/>
            </a:pPr>
            <a:r>
              <a:rPr lang="ru-RU" sz="1600" dirty="0" smtClean="0">
                <a:latin typeface="Arial Narrow" panose="020B0606020202030204" pitchFamily="34" charset="0"/>
              </a:rPr>
              <a:t>граждане с ограниченными возможностями здоровья </a:t>
            </a:r>
            <a:endParaRPr lang="ru-RU" sz="1600" dirty="0">
              <a:latin typeface="Arial Narrow" panose="020B0606020202030204" pitchFamily="34" charset="0"/>
            </a:endParaRPr>
          </a:p>
          <a:p>
            <a:pPr lvl="0" rtl="0">
              <a:buChar char="•"/>
            </a:pPr>
            <a:r>
              <a:rPr lang="ru-RU" sz="1600" dirty="0" smtClean="0">
                <a:latin typeface="Arial Narrow" panose="020B0606020202030204" pitchFamily="34" charset="0"/>
              </a:rPr>
              <a:t>субъекты малого и среднего предпринимательства</a:t>
            </a:r>
          </a:p>
          <a:p>
            <a:pPr lvl="0" rtl="0">
              <a:buChar char="•"/>
            </a:pPr>
            <a:r>
              <a:rPr lang="ru-RU" sz="1600" dirty="0" smtClean="0">
                <a:latin typeface="Arial Narrow" panose="020B0606020202030204" pitchFamily="34" charset="0"/>
              </a:rPr>
              <a:t>трудящиеся 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5" name="AutoShape 2" descr="Z:\%D0%9B%D0%B5%D0%BD%D0%B5\qr-code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" descr="Z:\%D0%9B%D0%B5%D0%BD%D0%B5\qr-code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6" descr="Z:\%D0%9B%D0%B5%D0%BD%D0%B5\qr-code.gi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8" descr="Z:\%D0%9B%D0%B5%D0%BD%D0%B5\qr-code.gi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02513" y="4509120"/>
            <a:ext cx="693378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 Narrow" panose="020B0606020202030204" pitchFamily="34" charset="0"/>
              </a:rPr>
              <a:t>ИНФОРМАЦИОННАЯ </a:t>
            </a:r>
            <a:r>
              <a:rPr lang="ru-RU" b="1" dirty="0" smtClean="0">
                <a:latin typeface="Arial Narrow" panose="020B0606020202030204" pitchFamily="34" charset="0"/>
              </a:rPr>
              <a:t>ПОДДЕРЖКА</a:t>
            </a:r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информационный </a:t>
            </a:r>
            <a:r>
              <a:rPr lang="ru-RU" dirty="0"/>
              <a:t>просветительский портал "Финансовая грамотность. Нижегородская область" </a:t>
            </a:r>
          </a:p>
          <a:p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страница Управление финансов администрации Тонкинского муниципального округа </a:t>
            </a:r>
            <a:r>
              <a:rPr lang="ru-RU" dirty="0"/>
              <a:t>в </a:t>
            </a:r>
            <a:r>
              <a:rPr lang="en-US" dirty="0"/>
              <a:t>VK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34" name="Picture 10" descr="Z:\Лене\qr-cod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55856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Z:\Лене\qr-code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391" y="4473130"/>
            <a:ext cx="930241" cy="93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Овал 18"/>
          <p:cNvSpPr/>
          <p:nvPr/>
        </p:nvSpPr>
        <p:spPr>
          <a:xfrm>
            <a:off x="8343160" y="6494465"/>
            <a:ext cx="571500" cy="2143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6538171" y="6494485"/>
            <a:ext cx="2233643" cy="22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6696E8C-C9F0-435A-BE9F-45EDA13746D8}" type="slidenum">
              <a:rPr lang="ru-RU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pPr>
                <a:defRPr/>
              </a:pPr>
              <a:t>1</a:t>
            </a:fld>
            <a:endParaRPr lang="ru-RU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479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Z:\Финансовая грамотность\Марафон финансовой грамотности 09,09-06,12\01.11-15.11\CJkYrfEq9r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180467"/>
            <a:ext cx="3015488" cy="328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150931" y="160338"/>
            <a:ext cx="7358114" cy="757062"/>
          </a:xfrm>
          <a:prstGeom prst="homePlate">
            <a:avLst/>
          </a:prstGeom>
          <a:solidFill>
            <a:srgbClr val="88BF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14282" y="151658"/>
            <a:ext cx="6858048" cy="68505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Повышение финансовой грамотности и формирование финансовой культуры населения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1583" y="1017384"/>
            <a:ext cx="861558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РЕАЛИЗАЦИЯ МЕРОПРИЯТИЙ </a:t>
            </a:r>
          </a:p>
          <a:p>
            <a:r>
              <a:rPr lang="ru-RU" sz="1600" b="1" dirty="0" smtClean="0">
                <a:latin typeface="Arial Narrow" panose="020B0606020202030204" pitchFamily="34" charset="0"/>
              </a:rPr>
              <a:t>- проведение мероприятий в рамках регионального Марафона по повышению финансовой грамотности населения Нижегородской области</a:t>
            </a:r>
            <a:r>
              <a:rPr lang="ru-RU" sz="1600" dirty="0" smtClean="0">
                <a:latin typeface="Arial Narrow" panose="020B0606020202030204" pitchFamily="34" charset="0"/>
              </a:rPr>
              <a:t> в 2024 году проведено 91 мероприятие, приняли участие 814 человек</a:t>
            </a:r>
          </a:p>
          <a:p>
            <a:r>
              <a:rPr lang="ru-RU" sz="1600" b="1" dirty="0" smtClean="0"/>
              <a:t>- участие во Всероссийском онлайн-зачете </a:t>
            </a:r>
            <a:r>
              <a:rPr lang="ru-RU" sz="1600" b="1" dirty="0"/>
              <a:t>по финансовой </a:t>
            </a:r>
            <a:r>
              <a:rPr lang="ru-RU" sz="1600" b="1" dirty="0" smtClean="0"/>
              <a:t>грамотности</a:t>
            </a:r>
            <a:r>
              <a:rPr lang="ru-RU" sz="1600" dirty="0" smtClean="0"/>
              <a:t> в 2024 году в мероприятии приняли участие 215 человек</a:t>
            </a:r>
          </a:p>
          <a:p>
            <a:r>
              <a:rPr lang="ru-RU" sz="1600" b="1" dirty="0" smtClean="0">
                <a:latin typeface="Arial Narrow" panose="020B0606020202030204" pitchFamily="34" charset="0"/>
              </a:rPr>
              <a:t>- проведение мероприятий  в рамках тематических</a:t>
            </a:r>
            <a:r>
              <a:rPr lang="ru-RU" sz="1600" b="1" dirty="0" smtClean="0"/>
              <a:t> </a:t>
            </a:r>
            <a:r>
              <a:rPr lang="ru-RU" sz="1600" b="1" dirty="0"/>
              <a:t>"Всероссийских просветительских эстафет </a:t>
            </a:r>
            <a:r>
              <a:rPr lang="ru-RU" sz="1600" b="1" dirty="0" smtClean="0"/>
              <a:t>«Мои финансы» </a:t>
            </a:r>
            <a:r>
              <a:rPr lang="ru-RU" sz="1600" dirty="0" smtClean="0">
                <a:latin typeface="Arial Narrow" panose="020B0606020202030204" pitchFamily="34" charset="0"/>
              </a:rPr>
              <a:t>в 2024 году проведено 27 мероприятий, приняли участие 419 человек</a:t>
            </a:r>
            <a:endParaRPr lang="ru-RU" sz="1600" b="1" u="sng" dirty="0">
              <a:latin typeface="Arial Narrow" panose="020B0606020202030204" pitchFamily="34" charset="0"/>
            </a:endParaRPr>
          </a:p>
        </p:txBody>
      </p:sp>
      <p:sp>
        <p:nvSpPr>
          <p:cNvPr id="15" name="AutoShape 2" descr="Z:\%D0%9B%D0%B5%D0%BD%D0%B5\qr-code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" descr="Z:\%D0%9B%D0%B5%D0%BD%D0%B5\qr-code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6" descr="Z:\%D0%9B%D0%B5%D0%BD%D0%B5\qr-code.gi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8" descr="Z:\%D0%9B%D0%B5%D0%BD%D0%B5\qr-code.gi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 descr="Z:\Финансовая грамотность\Марафон финансовой грамотности 09,09-06,12\01.11-15.11\76iKwpqu8Y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180467"/>
            <a:ext cx="2448272" cy="2120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5" descr="https://sun9-21.userapi.com/impg/Sw1mKDoThG2peIS38d_ZIO6k7jzY37JFIB5Yww/XdvKSZAupDg.jpg?size=1280x960&amp;quality=96&amp;sign=dfc9b9e4eb212fec5debe7f609445b23&amp;type=album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7" descr="https://sun9-21.userapi.com/impg/Sw1mKDoThG2peIS38d_ZIO6k7jzY37JFIB5Yww/XdvKSZAupDg.jpg?size=1280x960&amp;quality=96&amp;sign=dfc9b9e4eb212fec5debe7f609445b23&amp;type=album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7" name="Picture 9" descr="C:\Users\Lena\Desktop\XdvKSZAupD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01" y="3180467"/>
            <a:ext cx="2796123" cy="2120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Z:\Финансовая грамотность\Марафон финансовой грамотности 09,09-06,12\01.11-15.11\lrfXy24GnL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862" y="4581127"/>
            <a:ext cx="2503530" cy="1884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Lena\Desktop\GViMmXAaX8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4581128"/>
            <a:ext cx="2870721" cy="1884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Овал 18"/>
          <p:cNvSpPr/>
          <p:nvPr/>
        </p:nvSpPr>
        <p:spPr>
          <a:xfrm>
            <a:off x="8328518" y="6480098"/>
            <a:ext cx="571500" cy="2143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Номер слайда 3"/>
          <p:cNvSpPr txBox="1">
            <a:spLocks/>
          </p:cNvSpPr>
          <p:nvPr/>
        </p:nvSpPr>
        <p:spPr>
          <a:xfrm>
            <a:off x="6523529" y="6480118"/>
            <a:ext cx="2233643" cy="22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F6696E8C-C9F0-435A-BE9F-45EDA13746D8}" type="slidenum">
              <a:rPr lang="ru-RU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ru-RU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001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204</Words>
  <Application>Microsoft Office PowerPoint</Application>
  <PresentationFormat>Экран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Повышение финансовой грамотности и формирование финансовой культуры населения</vt:lpstr>
      <vt:lpstr>Повышение финансовой грамотности и формирование финансовой культуры населения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rmz</dc:creator>
  <cp:lastModifiedBy>Lena</cp:lastModifiedBy>
  <cp:revision>2</cp:revision>
  <cp:lastPrinted>2025-03-17T08:47:50Z</cp:lastPrinted>
  <dcterms:created xsi:type="dcterms:W3CDTF">2025-03-03T12:35:08Z</dcterms:created>
  <dcterms:modified xsi:type="dcterms:W3CDTF">2025-03-17T08:49:38Z</dcterms:modified>
</cp:coreProperties>
</file>